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257" r:id="rId4"/>
    <p:sldId id="261" r:id="rId5"/>
    <p:sldId id="259" r:id="rId6"/>
    <p:sldId id="260" r:id="rId7"/>
    <p:sldId id="333" r:id="rId8"/>
    <p:sldId id="334" r:id="rId9"/>
    <p:sldId id="298" r:id="rId10"/>
    <p:sldId id="307" r:id="rId11"/>
    <p:sldId id="312" r:id="rId12"/>
    <p:sldId id="314" r:id="rId13"/>
    <p:sldId id="335" r:id="rId14"/>
    <p:sldId id="336" r:id="rId15"/>
    <p:sldId id="340" r:id="rId16"/>
    <p:sldId id="303" r:id="rId17"/>
    <p:sldId id="338" r:id="rId18"/>
    <p:sldId id="339" r:id="rId19"/>
    <p:sldId id="264" r:id="rId20"/>
    <p:sldId id="328" r:id="rId21"/>
    <p:sldId id="329" r:id="rId22"/>
    <p:sldId id="320" r:id="rId23"/>
    <p:sldId id="319" r:id="rId24"/>
    <p:sldId id="321" r:id="rId25"/>
    <p:sldId id="322" r:id="rId26"/>
    <p:sldId id="323" r:id="rId27"/>
    <p:sldId id="324" r:id="rId28"/>
    <p:sldId id="31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ed Hat Display" panose="020B0604020202020204" charset="0"/>
      <p:regular r:id="rId35"/>
      <p:bold r:id="rId36"/>
      <p:italic r:id="rId37"/>
      <p:boldItalic r:id="rId38"/>
    </p:embeddedFont>
    <p:embeddedFont>
      <p:font typeface="Red Hat Text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94533" autoAdjust="0"/>
  </p:normalViewPr>
  <p:slideViewPr>
    <p:cSldViewPr snapToGrid="0">
      <p:cViewPr varScale="1">
        <p:scale>
          <a:sx n="108" d="100"/>
          <a:sy n="108" d="100"/>
        </p:scale>
        <p:origin x="816" y="77"/>
      </p:cViewPr>
      <p:guideLst/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8644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39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27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8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496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65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493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92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0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88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6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96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559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46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66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27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6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8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3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04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48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7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6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39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geeksforgeeks.com/" TargetMode="External"/><Relationship Id="rId4" Type="http://schemas.openxmlformats.org/officeDocument/2006/relationships/hyperlink" Target="http://www.javapoin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</a:t>
            </a:r>
            <a:r>
              <a:rPr lang="en" dirty="0">
                <a:solidFill>
                  <a:schemeClr val="accent1"/>
                </a:solidFill>
              </a:rPr>
              <a:t>Newspaper </a:t>
            </a:r>
            <a:r>
              <a:rPr lang="en" dirty="0"/>
              <a:t>System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D0034-C58A-4603-8686-73C05108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8" y="1851229"/>
            <a:ext cx="2976114" cy="1274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114786" y="590709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E-R DIAGRAM  </a:t>
            </a:r>
            <a:endParaRPr lang="en-US" dirty="0"/>
          </a:p>
        </p:txBody>
      </p:sp>
      <p:grpSp>
        <p:nvGrpSpPr>
          <p:cNvPr id="23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24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467903-DB4C-408A-B945-228008CE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9" t="28711" r="18158" b="22985"/>
          <a:stretch/>
        </p:blipFill>
        <p:spPr>
          <a:xfrm>
            <a:off x="2613247" y="1129020"/>
            <a:ext cx="3511107" cy="3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16152" y="636875"/>
            <a:ext cx="2980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Use  Case Diagram</a:t>
            </a:r>
            <a:r>
              <a:rPr lang="en-US" sz="2400" dirty="0"/>
              <a:t> </a:t>
            </a:r>
          </a:p>
          <a:p>
            <a:pPr algn="ctr"/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2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31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340086-63D9-48C6-89F2-E67936EC5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9" t="29573" r="53255" b="13511"/>
          <a:stretch/>
        </p:blipFill>
        <p:spPr>
          <a:xfrm>
            <a:off x="3416152" y="1118881"/>
            <a:ext cx="2778641" cy="32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558860" y="543815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Class Diagram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7B541E-5B2F-41D9-B7D2-9C9A1635D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0" t="29569" r="18139" b="11304"/>
          <a:stretch/>
        </p:blipFill>
        <p:spPr>
          <a:xfrm>
            <a:off x="3175591" y="1051127"/>
            <a:ext cx="3161414" cy="34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49432" y="54381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Activity Diagram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D80D4AD-9B74-4587-B0DE-93A536A8E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3" t="30112" r="53023" b="15246"/>
          <a:stretch/>
        </p:blipFill>
        <p:spPr>
          <a:xfrm>
            <a:off x="3132745" y="1049018"/>
            <a:ext cx="2878509" cy="33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59359" y="1557704"/>
            <a:ext cx="1068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rgbClr val="1AB6D1"/>
                </a:solidFill>
                <a:latin typeface="Red Hat Display"/>
                <a:sym typeface="Red Hat Display"/>
              </a:rPr>
              <a:t>users</a:t>
            </a:r>
            <a:endParaRPr lang="en-US" sz="18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D9F8C-A406-4E1D-BD88-C66A80891533}"/>
              </a:ext>
            </a:extLst>
          </p:cNvPr>
          <p:cNvSpPr/>
          <p:nvPr/>
        </p:nvSpPr>
        <p:spPr>
          <a:xfrm>
            <a:off x="3386140" y="865921"/>
            <a:ext cx="2483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Table Structure</a:t>
            </a:r>
            <a:endParaRPr lang="en-US" sz="24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8894E-B59D-4033-9960-F313FF26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 r="55407" b="76684"/>
          <a:stretch/>
        </p:blipFill>
        <p:spPr bwMode="auto">
          <a:xfrm>
            <a:off x="1534795" y="1880869"/>
            <a:ext cx="6408486" cy="145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56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34795" y="1408181"/>
            <a:ext cx="9364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1AB6D1"/>
                </a:solidFill>
                <a:latin typeface="Red Hat Display"/>
                <a:sym typeface="Red Hat Display"/>
              </a:rPr>
              <a:t>Signin</a:t>
            </a:r>
            <a:endParaRPr lang="en-US" sz="2000" dirty="0"/>
          </a:p>
          <a:p>
            <a:r>
              <a:rPr lang="en" sz="2400" b="1" dirty="0">
                <a:solidFill>
                  <a:srgbClr val="1AB6D1"/>
                </a:solidFill>
                <a:latin typeface="Red Hat Display"/>
                <a:sym typeface="Red Hat Display"/>
              </a:rPr>
              <a:t>  </a:t>
            </a:r>
            <a:endParaRPr lang="en-US" dirty="0"/>
          </a:p>
        </p:txBody>
      </p:sp>
      <p:grpSp>
        <p:nvGrpSpPr>
          <p:cNvPr id="5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6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7AC5B2-B407-4954-88DA-AA4FEAD59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t="30775" r="53837" b="42798"/>
          <a:stretch/>
        </p:blipFill>
        <p:spPr bwMode="auto">
          <a:xfrm>
            <a:off x="1503044" y="1792901"/>
            <a:ext cx="6506815" cy="2063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18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 Design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681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29FB-EF98-4AE2-A9E0-810D48DD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19" y="742575"/>
            <a:ext cx="6068756" cy="469537"/>
          </a:xfrm>
        </p:spPr>
        <p:txBody>
          <a:bodyPr/>
          <a:lstStyle/>
          <a:p>
            <a:r>
              <a:rPr lang="en" sz="3200" dirty="0"/>
              <a:t>Registration Page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40A32-9C5E-4CB7-B00F-9928AC884E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BC1A4-6D77-46B6-8F98-BCC20A4640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11585" b="4630"/>
          <a:stretch/>
        </p:blipFill>
        <p:spPr bwMode="auto">
          <a:xfrm>
            <a:off x="1288045" y="1315638"/>
            <a:ext cx="6256020" cy="2980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1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3F703-B1C6-42B6-901D-15541829D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29D125-0B4A-453C-BE4B-17266C51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635" y="792194"/>
            <a:ext cx="4392306" cy="334857"/>
          </a:xfrm>
        </p:spPr>
        <p:txBody>
          <a:bodyPr/>
          <a:lstStyle/>
          <a:p>
            <a:r>
              <a:rPr lang="en" dirty="0"/>
              <a:t>Sign-in</a:t>
            </a:r>
            <a:r>
              <a:rPr lang="en" sz="3200" dirty="0"/>
              <a:t>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8C34F0-D6CB-41B0-B7B4-B56F6797A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11584" r="303" b="5708"/>
          <a:stretch/>
        </p:blipFill>
        <p:spPr bwMode="auto">
          <a:xfrm>
            <a:off x="1545264" y="1232098"/>
            <a:ext cx="6344093" cy="2974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52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93;p21">
            <a:extLst>
              <a:ext uri="{FF2B5EF4-FFF2-40B4-BE49-F238E27FC236}">
                <a16:creationId xmlns:a16="http://schemas.microsoft.com/office/drawing/2014/main" id="{054FC9C2-0180-4ED7-B692-1B2424ECC9D6}"/>
              </a:ext>
            </a:extLst>
          </p:cNvPr>
          <p:cNvSpPr txBox="1">
            <a:spLocks/>
          </p:cNvSpPr>
          <p:nvPr/>
        </p:nvSpPr>
        <p:spPr>
          <a:xfrm>
            <a:off x="3016952" y="685173"/>
            <a:ext cx="2708748" cy="41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/>
            <a:r>
              <a:rPr lang="en-IN" sz="2400" dirty="0"/>
              <a:t>Home  Page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48F2A-9899-4285-89D2-0969D281B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7" r="1059" b="4741"/>
          <a:stretch/>
        </p:blipFill>
        <p:spPr bwMode="auto">
          <a:xfrm>
            <a:off x="1467293" y="1128593"/>
            <a:ext cx="6475926" cy="3082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336375" y="849972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Hello!</a:t>
            </a:r>
            <a:endParaRPr sz="96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3619505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1800" b="1" dirty="0"/>
              <a:t>Project Presentation by </a:t>
            </a:r>
          </a:p>
          <a:p>
            <a:pPr marL="285750" indent="-285750"/>
            <a:r>
              <a:rPr lang="en" sz="1800" dirty="0"/>
              <a:t>Sandesh Jitendra Dhande</a:t>
            </a:r>
          </a:p>
          <a:p>
            <a:pPr marL="285750" indent="-285750"/>
            <a:r>
              <a:rPr lang="en" sz="1800" dirty="0"/>
              <a:t>Roll no.21252</a:t>
            </a:r>
          </a:p>
          <a:p>
            <a:pPr marL="285750" indent="-285750"/>
            <a:r>
              <a:rPr lang="en" sz="1800" dirty="0"/>
              <a:t>Seat no. 21027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endParaRPr sz="1800" dirty="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1325" y="512150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17760" y="2469540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9DD7-BC87-4FB0-A693-1C8A6D94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398" y="805123"/>
            <a:ext cx="4959376" cy="384476"/>
          </a:xfrm>
        </p:spPr>
        <p:txBody>
          <a:bodyPr/>
          <a:lstStyle/>
          <a:p>
            <a:r>
              <a:rPr lang="en-US" dirty="0"/>
              <a:t>Categories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9E64-FA72-4102-AE29-685B9E8177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5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8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7577C-2D1E-4CD9-BD36-78A5DEC1CD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11941" r="1117" b="4667"/>
          <a:stretch/>
        </p:blipFill>
        <p:spPr bwMode="auto">
          <a:xfrm>
            <a:off x="1473835" y="1252581"/>
            <a:ext cx="6196330" cy="2932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18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6906-C405-415E-B268-BC89C945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987" y="647454"/>
            <a:ext cx="5417869" cy="355149"/>
          </a:xfrm>
        </p:spPr>
        <p:txBody>
          <a:bodyPr/>
          <a:lstStyle/>
          <a:p>
            <a:r>
              <a:rPr lang="en-US" sz="2400" dirty="0"/>
              <a:t>Newspaper: diff. Languages</a:t>
            </a:r>
            <a:endParaRPr lang="en-IN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D850E-9C1E-470E-92A8-A952558FF0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8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9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EAC072D-312C-43E4-A00B-F814DAAC3C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 r="1634" b="4654"/>
          <a:stretch/>
        </p:blipFill>
        <p:spPr bwMode="auto">
          <a:xfrm>
            <a:off x="1674853" y="1122851"/>
            <a:ext cx="6094003" cy="2912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59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83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23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449369" y="1226100"/>
            <a:ext cx="6038552" cy="316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algn="ctr">
              <a:lnSpc>
                <a:spcPct val="107000"/>
              </a:lnSpc>
              <a:spcAft>
                <a:spcPts val="2235"/>
              </a:spcAft>
            </a:pP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 explosion of readily available news and information on the web has, at least in part, eclipsed the long-held role of daily newspapers to deliver the news, but has yet to touch their unique contribution to the American democratic process: the ability to explore in depth highly complex subjects of public interest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Google Shape;193;p21"/>
          <p:cNvSpPr txBox="1">
            <a:spLocks noGrp="1"/>
          </p:cNvSpPr>
          <p:nvPr>
            <p:ph type="title"/>
          </p:nvPr>
        </p:nvSpPr>
        <p:spPr>
          <a:xfrm>
            <a:off x="2773195" y="751020"/>
            <a:ext cx="33909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Post Implementation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282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477130" y="1693877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200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25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" name="Google Shape;193;p21"/>
          <p:cNvSpPr txBox="1">
            <a:spLocks noGrp="1"/>
          </p:cNvSpPr>
          <p:nvPr>
            <p:ph type="title"/>
          </p:nvPr>
        </p:nvSpPr>
        <p:spPr>
          <a:xfrm>
            <a:off x="2763415" y="1029660"/>
            <a:ext cx="33909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Limitation</a:t>
            </a:r>
            <a:endParaRPr sz="2400" dirty="0"/>
          </a:p>
        </p:txBody>
      </p:sp>
      <p:sp>
        <p:nvSpPr>
          <p:cNvPr id="3" name="Rectangle 2"/>
          <p:cNvSpPr/>
          <p:nvPr/>
        </p:nvSpPr>
        <p:spPr>
          <a:xfrm>
            <a:off x="1506438" y="1501377"/>
            <a:ext cx="6131123" cy="304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spcAft>
                <a:spcPts val="12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Online papers have not figured out a way to make the money from advertising that print does. That means they have no money to pay writers and editors. The result: less high-quality reporting, writing and editing.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ctr"/>
            <a:r>
              <a:rPr lang="en-IN" sz="18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Conversely, you may get ink all over your hands and you may have a hard time reading a paper on an airplane but print is what makes the advertising dollars needed to keep the paper in business.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62025" marR="300990" indent="-6350" algn="ctr">
              <a:lnSpc>
                <a:spcPct val="115000"/>
              </a:lnSpc>
              <a:spcAft>
                <a:spcPts val="91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501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80828B"/>
                </a:solidFill>
              </a:rPr>
              <a:pPr/>
              <a:t>27</a:t>
            </a:fld>
            <a:endParaRPr>
              <a:solidFill>
                <a:srgbClr val="80828B"/>
              </a:solidFill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285019" y="1018330"/>
            <a:ext cx="7013749" cy="96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www.W3School.com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www.javapoint.com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450850">
              <a:lnSpc>
                <a:spcPct val="107000"/>
              </a:lnSpc>
              <a:tabLst>
                <a:tab pos="5829300" algn="l"/>
              </a:tabLst>
            </a:pPr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www.Geeksforgeeks.com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9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087337" cy="7634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419219" y="1893201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Any questions?</a:t>
            </a:r>
            <a:endParaRPr sz="2200" dirty="0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Developed by 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5133005" y="1652850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Hardware </a:t>
            </a:r>
            <a:endParaRPr sz="1600" dirty="0"/>
          </a:p>
          <a:p>
            <a:pPr marL="0" lvl="0" indent="0">
              <a:spcBef>
                <a:spcPts val="800"/>
              </a:spcBef>
              <a:buNone/>
            </a:pPr>
            <a:r>
              <a:rPr lang="en-US" sz="1200" dirty="0"/>
              <a:t>Hard disk up 1.8GB, RAM:16mb or above, Windows10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15796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Back-End  : </a:t>
            </a:r>
            <a:r>
              <a:rPr lang="en-US" sz="1400" dirty="0"/>
              <a:t> Python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 b="1" dirty="0"/>
              <a:t>Front-End : </a:t>
            </a:r>
            <a:r>
              <a:rPr lang="en-US" sz="1400" dirty="0"/>
              <a:t>html, </a:t>
            </a:r>
            <a:r>
              <a:rPr lang="en-US" sz="1400" dirty="0" err="1"/>
              <a:t>CSS,JavaScript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1044350" y="3306675"/>
            <a:ext cx="4584925" cy="5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/>
              <a:t>Software</a:t>
            </a:r>
          </a:p>
          <a:p>
            <a:pPr marL="0" lvl="0" indent="0">
              <a:buNone/>
            </a:pPr>
            <a:r>
              <a:rPr lang="en-US" sz="1000" dirty="0"/>
              <a:t> </a:t>
            </a:r>
            <a:r>
              <a:rPr lang="en-US" sz="1800" dirty="0"/>
              <a:t>VS Code, MySQL,</a:t>
            </a:r>
          </a:p>
          <a:p>
            <a:pPr marL="0" lvl="0" indent="0">
              <a:buNone/>
            </a:pPr>
            <a:r>
              <a:rPr lang="en-US" sz="1800" dirty="0"/>
              <a:t> Any Browser</a:t>
            </a:r>
            <a:endParaRPr sz="1000" dirty="0">
              <a:solidFill>
                <a:schemeClr val="accent5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008740" y="709707"/>
            <a:ext cx="1326936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188607" y="1343007"/>
            <a:ext cx="395615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Scope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System Analysis &amp; Design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E-R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Use Case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Class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Activity Diagram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dirty="0"/>
              <a:t>Data Dictionary</a:t>
            </a:r>
          </a:p>
          <a:p>
            <a:endParaRPr lang="en" dirty="0"/>
          </a:p>
          <a:p>
            <a:pPr marL="76200" indent="0">
              <a:buNone/>
            </a:pPr>
            <a:r>
              <a:rPr lang="en" dirty="0"/>
              <a:t> </a:t>
            </a:r>
          </a:p>
          <a:p>
            <a:endParaRPr lang="en-US" dirty="0">
              <a:solidFill>
                <a:srgbClr val="24283B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9;p17"/>
          <p:cNvSpPr txBox="1">
            <a:spLocks/>
          </p:cNvSpPr>
          <p:nvPr/>
        </p:nvSpPr>
        <p:spPr>
          <a:xfrm>
            <a:off x="5144757" y="1343007"/>
            <a:ext cx="395615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r>
              <a:rPr lang="en" dirty="0"/>
              <a:t>User Interface Design </a:t>
            </a:r>
          </a:p>
          <a:p>
            <a:r>
              <a:rPr lang="en-US" dirty="0"/>
              <a:t>Conclusion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" sz="2000" dirty="0"/>
              <a:t>Post Implementation </a:t>
            </a:r>
            <a:endParaRPr lang="en-US" dirty="0"/>
          </a:p>
          <a:p>
            <a:r>
              <a:rPr lang="en-US" dirty="0"/>
              <a:t>Limitation</a:t>
            </a:r>
          </a:p>
          <a:p>
            <a:r>
              <a:rPr lang="en-US" dirty="0"/>
              <a:t>References</a:t>
            </a:r>
          </a:p>
          <a:p>
            <a:endParaRPr lang="en-US" dirty="0">
              <a:solidFill>
                <a:srgbClr val="24283B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800"/>
              </a:spcBef>
              <a:spcAft>
                <a:spcPts val="800"/>
              </a:spcAft>
              <a:buFont typeface="Red Hat Text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00760" y="1795610"/>
            <a:ext cx="6534200" cy="19839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dirty="0"/>
              <a:t>Digital newspaper always stays ahead in the game because it remains updated throughout the day. Besides, digital platforms share engaging stories, which are generally not found in a paper-based news paper. Newspaper reading has various benefits, including staying updated with worldwide news and enhancing vocabulary. Many people choose digital newspapers over paper-based newspapers because the former allows users to read updated and well-written articles from the comfort of their places at any time from anywhere.</a:t>
            </a:r>
          </a:p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endParaRPr sz="1600" b="0"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627675" y="22416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Scope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370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35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dirty="0"/>
              <a:t>During the past decade, its use boomed faster than the offline newspaper. Apart from paper-based newspapers, digital newspaper subscription has surged in popularity. Though there is still increasing demand for paper-based newspapers or magazines, Suppose you want to advertise something then you can advertise here. digital publication offers some significant perks.</a:t>
            </a:r>
            <a:endParaRPr sz="1800" b="0"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9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393757" y="2451248"/>
            <a:ext cx="6317851" cy="3841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System Analysis &amp; Design</a:t>
            </a:r>
            <a:endParaRPr sz="4000"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600" b="1" dirty="0">
                <a:solidFill>
                  <a:srgbClr val="1AB6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 dirty="0">
              <a:solidFill>
                <a:srgbClr val="1AB6D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146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449</Words>
  <Application>Microsoft Office PowerPoint</Application>
  <PresentationFormat>On-screen Show (16:9)</PresentationFormat>
  <Paragraphs>97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Red Hat Display</vt:lpstr>
      <vt:lpstr>Red Hat Text</vt:lpstr>
      <vt:lpstr>Wingdings</vt:lpstr>
      <vt:lpstr>Segoe UI</vt:lpstr>
      <vt:lpstr>Times New Roman</vt:lpstr>
      <vt:lpstr>Arial</vt:lpstr>
      <vt:lpstr>Roboto</vt:lpstr>
      <vt:lpstr>Timandra template</vt:lpstr>
      <vt:lpstr>Online Newspaper System</vt:lpstr>
      <vt:lpstr>Hello!</vt:lpstr>
      <vt:lpstr>Project Developed by </vt:lpstr>
      <vt:lpstr>Index</vt:lpstr>
      <vt:lpstr>Introduction</vt:lpstr>
      <vt:lpstr>PowerPoint Presentation</vt:lpstr>
      <vt:lpstr>Scope</vt:lpstr>
      <vt:lpstr>PowerPoint Presentation</vt:lpstr>
      <vt:lpstr>System Analysis &amp;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 Design </vt:lpstr>
      <vt:lpstr>Registration Page</vt:lpstr>
      <vt:lpstr>Sign-in Page</vt:lpstr>
      <vt:lpstr>PowerPoint Presentation</vt:lpstr>
      <vt:lpstr>Categories</vt:lpstr>
      <vt:lpstr>Newspaper: diff. Languages</vt:lpstr>
      <vt:lpstr>Conclusion </vt:lpstr>
      <vt:lpstr>Post Implementation </vt:lpstr>
      <vt:lpstr>Limitation </vt:lpstr>
      <vt:lpstr>Limitation</vt:lpstr>
      <vt:lpstr>Reference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21252 SANDESH JITENDRA DHANDE</cp:lastModifiedBy>
  <cp:revision>141</cp:revision>
  <dcterms:modified xsi:type="dcterms:W3CDTF">2022-09-19T09:08:46Z</dcterms:modified>
</cp:coreProperties>
</file>